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94" r:id="rId3"/>
    <p:sldId id="293" r:id="rId4"/>
    <p:sldId id="278" r:id="rId5"/>
    <p:sldId id="302" r:id="rId6"/>
    <p:sldId id="280" r:id="rId7"/>
    <p:sldId id="288" r:id="rId8"/>
    <p:sldId id="301" r:id="rId9"/>
    <p:sldId id="295" r:id="rId10"/>
    <p:sldId id="286" r:id="rId11"/>
    <p:sldId id="299" r:id="rId12"/>
    <p:sldId id="300" r:id="rId13"/>
    <p:sldId id="296" r:id="rId14"/>
    <p:sldId id="297" r:id="rId15"/>
    <p:sldId id="304" r:id="rId16"/>
    <p:sldId id="303" r:id="rId17"/>
    <p:sldId id="305" r:id="rId18"/>
    <p:sldId id="282" r:id="rId19"/>
    <p:sldId id="283" r:id="rId20"/>
    <p:sldId id="287" r:id="rId21"/>
    <p:sldId id="28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27F559-A6FA-43FB-920B-743150273546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E308FF-6F06-453E-8C01-C192FAD77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15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AADB7-AB1B-4E5A-ACC2-60E9E80C32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528E89-30E0-4EB2-A93B-DD3F9C2275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03D3C-DF46-475F-8381-392A5A4ECA1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2CCE31-1044-46D4-B6C1-45D9EDF203B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445718-44AC-4E40-BA41-FB90E21D731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0BC79-7214-442E-B43E-E9A5C814B77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0BC79-7214-442E-B43E-E9A5C814B77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6E42B-C920-477F-9B1F-1B04C6B65B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6E42B-C920-477F-9B1F-1B04C6B65B3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5947DF-CD52-40D0-B06E-99F581B43F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85F040E-36B3-4582-839B-64884799542F}" type="datetimeFigureOut">
              <a:rPr/>
              <a:pPr>
                <a:defRPr/>
              </a:pPr>
              <a:t>11/29/2011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0B53FF-D544-4F5C-AE87-22D3D3FE726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2496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DBE0-AF12-4E99-90C0-3E0F0100CC6B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1CC00-43D8-413E-8263-79F2D30EB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16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3B62B0-EC5D-43EC-9F9B-26AFFCE1A66E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4FB07B6-8745-4DE4-B29A-C954C6D8C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2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0817-371B-4985-9125-3A43C75A2A04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299C-4785-47B6-8FA4-8F91609A8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8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B676C17-185A-4DAC-AC79-94CF58877D25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B5B77-F7E2-4F88-A235-194284252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86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F9DFC-8F50-4CFC-B185-44C661D732F4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A6EC-E7EA-442E-B710-A739B2625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7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96CC4-CD42-420B-AFFA-77AF9B7A8785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11149-B104-4B16-AF55-3B79B4D33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1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10781-0DEC-4BFA-B766-1312A70C6E40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E45D-A9FA-4D52-A410-897590360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76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2EE0A-193C-403E-97E9-73A88F1BA8F6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13802-4B0C-4A46-B9CB-CC561BAB7F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3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1B15-F90E-4454-809E-126EDDBD29DE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B433-037F-4FE5-8135-A972D6BD7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0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713955-AE1B-49FD-98B3-5B22E0B4301A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3131E6-D17E-45AA-AC28-D7DC1B1A6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266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58B8980-8286-478A-8984-98D23F8C7F45}" type="datetimeFigureOut">
              <a:rPr lang="en-US"/>
              <a:pPr>
                <a:defRPr/>
              </a:pPr>
              <a:t>11/30/2013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160A7E5-5228-4406-8566-9CB994736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74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5" r:id="rId9"/>
    <p:sldLayoutId id="2147483772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FINAL EXAM review</a:t>
            </a:r>
            <a:br>
              <a:rPr lang="en-US" dirty="0" smtClean="0"/>
            </a:br>
            <a:r>
              <a:rPr lang="en-US" dirty="0" smtClean="0"/>
              <a:t>r.7-r.11</a:t>
            </a:r>
            <a:endParaRPr lang="en-US" dirty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/>
              <a:t>201 INTRO TO LITERATURE</a:t>
            </a:r>
          </a:p>
          <a:p>
            <a:pPr eaLnBrk="1" hangingPunct="1"/>
            <a:r>
              <a:rPr lang="en-US" smtClean="0"/>
              <a:t>Prof. Everson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1000" y="838200"/>
            <a:ext cx="1347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Science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Fiction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52600" y="609600"/>
            <a:ext cx="6096000" cy="193899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r>
              <a:rPr lang="en-US" sz="2000" b="1" dirty="0"/>
              <a:t>Time period: future / other </a:t>
            </a:r>
            <a:r>
              <a:rPr lang="en-US" sz="2000" b="1" dirty="0" smtClean="0"/>
              <a:t>planets or galaxies  / utopian or dystopian societies </a:t>
            </a:r>
            <a:endParaRPr lang="en-US" sz="2000" b="1" dirty="0"/>
          </a:p>
          <a:p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r>
              <a:rPr lang="en-US" sz="2000" b="1" dirty="0" smtClean="0"/>
              <a:t>Usually includes </a:t>
            </a:r>
            <a:r>
              <a:rPr lang="en-US" sz="2000" b="1" dirty="0"/>
              <a:t>robotic, androids, aliens, other futuristic creatures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2674938"/>
            <a:ext cx="1587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Historical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Fiction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2600" y="2717800"/>
            <a:ext cx="6096000" cy="193992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pPr>
              <a:defRPr/>
            </a:pPr>
            <a:r>
              <a:rPr lang="en-US" sz="2000" b="1" dirty="0"/>
              <a:t>Time period: historical period at least 20 years before the work is written</a:t>
            </a:r>
          </a:p>
          <a:p>
            <a:pPr>
              <a:defRPr/>
            </a:pPr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pPr>
              <a:defRPr/>
            </a:pPr>
            <a:r>
              <a:rPr lang="en-US" sz="2000" b="1" dirty="0"/>
              <a:t>Includes real historical figures mixed with fictional characters, some real events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656138"/>
            <a:ext cx="13668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Social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Realism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52600" y="4845050"/>
            <a:ext cx="6096000" cy="193899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u="sng" dirty="0"/>
              <a:t>Setting</a:t>
            </a:r>
            <a:r>
              <a:rPr lang="en-US" sz="2000" b="1" dirty="0"/>
              <a:t>  </a:t>
            </a:r>
          </a:p>
          <a:p>
            <a:pPr>
              <a:defRPr/>
            </a:pPr>
            <a:r>
              <a:rPr lang="en-US" sz="2000" b="1" dirty="0"/>
              <a:t>Time period: contemporary (to when it is written)</a:t>
            </a:r>
          </a:p>
          <a:p>
            <a:pPr>
              <a:defRPr/>
            </a:pPr>
            <a:r>
              <a:rPr lang="en-US" sz="2000" b="1" u="sng" dirty="0"/>
              <a:t>Characters</a:t>
            </a:r>
            <a:r>
              <a:rPr lang="en-US" sz="2000" b="1" dirty="0"/>
              <a:t>:</a:t>
            </a:r>
          </a:p>
          <a:p>
            <a:pPr>
              <a:defRPr/>
            </a:pPr>
            <a:r>
              <a:rPr lang="en-US" sz="2000" b="1" dirty="0"/>
              <a:t>p</a:t>
            </a:r>
            <a:r>
              <a:rPr lang="en-US" sz="2000" b="1" dirty="0" smtClean="0"/>
              <a:t>oor, working people </a:t>
            </a:r>
            <a:r>
              <a:rPr lang="en-US" sz="2000" b="1" dirty="0"/>
              <a:t>as </a:t>
            </a:r>
            <a:r>
              <a:rPr lang="en-US" sz="2000" b="1" dirty="0" smtClean="0"/>
              <a:t>heroes; </a:t>
            </a:r>
            <a:r>
              <a:rPr lang="en-US" sz="2000" b="1" dirty="0"/>
              <a:t>powerful people are villains or exposed as immoral or incompetent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077200" cy="6880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Literary </a:t>
            </a:r>
            <a:r>
              <a:rPr lang="en-US" dirty="0" smtClean="0"/>
              <a:t>elements - definitions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5229" y="1219199"/>
            <a:ext cx="18934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Protagonist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1680865"/>
            <a:ext cx="1790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Antagonist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354" y="2205038"/>
            <a:ext cx="22028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Foil character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4800" y="2667000"/>
            <a:ext cx="2456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Foreshadowing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5040" y="3124200"/>
            <a:ext cx="13292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onflict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5586" y="3657600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Plot structure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554" y="4186535"/>
            <a:ext cx="20794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Point of view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554" y="4643735"/>
            <a:ext cx="31261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Omniscient narrator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554" y="5100935"/>
            <a:ext cx="4253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Limited omniscient narrator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7554" y="5481935"/>
            <a:ext cx="32287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First person narrator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7554" y="5939135"/>
            <a:ext cx="2323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Mixed narrator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2644" y="1219198"/>
            <a:ext cx="25811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main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819400" y="1676400"/>
            <a:ext cx="2199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villain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or foe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667000" y="2133599"/>
            <a:ext cx="53402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contrasts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with other (usually main) character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772644" y="2724090"/>
            <a:ext cx="48526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prepares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reader for what comes later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852990" y="3119735"/>
            <a:ext cx="48830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--main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struggle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in story or novel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514600" y="3635514"/>
            <a:ext cx="54926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--exposition, rising action, 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climax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, falling action, resolution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514600" y="4191000"/>
            <a:ext cx="50568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--vantage point or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narrative voice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516277" y="4643735"/>
            <a:ext cx="48173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all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characters thoughts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06877" y="5100935"/>
            <a:ext cx="3881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some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characters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505200" y="5481935"/>
            <a:ext cx="4322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--knows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one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character, main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667000" y="5939135"/>
            <a:ext cx="3858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changes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during a story </a:t>
            </a:r>
          </a:p>
        </p:txBody>
      </p:sp>
    </p:spTree>
    <p:extLst>
      <p:ext uri="{BB962C8B-B14F-4D97-AF65-F5344CB8AC3E}">
        <p14:creationId xmlns:p14="http://schemas.microsoft.com/office/powerpoint/2010/main" val="284092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077200" cy="6880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Literary </a:t>
            </a:r>
            <a:r>
              <a:rPr lang="en-US" dirty="0" smtClean="0"/>
              <a:t>elements - definitions</a:t>
            </a:r>
            <a:endParaRPr lang="en-US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3400" y="1219200"/>
            <a:ext cx="13660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imagery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35377" y="1976735"/>
            <a:ext cx="936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motif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35377" y="2357735"/>
            <a:ext cx="12618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symbol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35377" y="3119735"/>
            <a:ext cx="1364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allegory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35377" y="3500735"/>
            <a:ext cx="8338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tone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5377" y="3881735"/>
            <a:ext cx="936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irony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35377" y="4262735"/>
            <a:ext cx="19454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Verbal irony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35377" y="4948535"/>
            <a:ext cx="2592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Situational irony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35377" y="5329535"/>
            <a:ext cx="23407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Dramatic irony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209801" y="1226403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--collection of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to evoke mood, tone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752600" y="1912203"/>
            <a:ext cx="5867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 set of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repeated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imagery (ex.: birds)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828800" y="2357735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singular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image that stands for something else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988324" y="3124200"/>
            <a:ext cx="367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--an extended metaphor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752600" y="3500735"/>
            <a:ext cx="6147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--the author’s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attitude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toward the subject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600200" y="3881735"/>
            <a:ext cx="62840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--meaning is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opposite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of what is expected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478908" y="4262735"/>
            <a:ext cx="55982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--what is 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said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is opposite of what is meant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164706" y="4960203"/>
            <a:ext cx="55982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actions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have opposite effect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971800" y="5329535"/>
            <a:ext cx="559829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--</a:t>
            </a:r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</a:rPr>
              <a:t>audience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 knows something the characters don’t so the actions or words have opposite meaning</a:t>
            </a:r>
          </a:p>
        </p:txBody>
      </p:sp>
    </p:spTree>
    <p:extLst>
      <p:ext uri="{BB962C8B-B14F-4D97-AF65-F5344CB8AC3E}">
        <p14:creationId xmlns:p14="http://schemas.microsoft.com/office/powerpoint/2010/main" val="312912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21837"/>
            <a:ext cx="6788888" cy="3045563"/>
          </a:xfrm>
        </p:spPr>
        <p:txBody>
          <a:bodyPr>
            <a:normAutofit/>
          </a:bodyPr>
          <a:lstStyle/>
          <a:p>
            <a:r>
              <a:rPr lang="en-US" dirty="0" smtClean="0"/>
              <a:t>Literary analysis 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4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a </a:t>
            </a:r>
            <a:r>
              <a:rPr lang="en-US" sz="2800" b="1" u="sng" dirty="0" smtClean="0">
                <a:latin typeface="Trebuchet MS" pitchFamily="34" charset="0"/>
              </a:rPr>
              <a:t>foil</a:t>
            </a:r>
            <a:r>
              <a:rPr lang="en-US" sz="2800" b="1" dirty="0" smtClean="0">
                <a:latin typeface="Trebuchet MS" pitchFamily="34" charset="0"/>
              </a:rPr>
              <a:t>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6358" y="1447800"/>
            <a:ext cx="7516813" cy="224676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?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?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dirty="0" smtClean="0"/>
              <a:t>&gt;&gt;no real characters in this story, though can argue that the </a:t>
            </a:r>
            <a:r>
              <a:rPr lang="en-US" sz="2000" b="1" dirty="0" err="1" smtClean="0"/>
              <a:t>fluteplayer</a:t>
            </a:r>
            <a:r>
              <a:rPr lang="en-US" sz="2000" b="1" dirty="0"/>
              <a:t> </a:t>
            </a:r>
            <a:r>
              <a:rPr lang="en-US" sz="2000" b="1" dirty="0" smtClean="0"/>
              <a:t>/ musician boy contrasts with the wretched child, or “those who stay</a:t>
            </a:r>
            <a:r>
              <a:rPr lang="en-US" sz="2000" b="1" dirty="0"/>
              <a:t>” in </a:t>
            </a:r>
            <a:r>
              <a:rPr lang="en-US" sz="2000" b="1" dirty="0" err="1"/>
              <a:t>Omelas</a:t>
            </a:r>
            <a:r>
              <a:rPr lang="en-US" sz="2000" b="1" dirty="0"/>
              <a:t> contrasts </a:t>
            </a:r>
            <a:r>
              <a:rPr lang="en-US" sz="2000" b="1" dirty="0" smtClean="0"/>
              <a:t>with “the ones who walk away”– but not in a traditional sense</a:t>
            </a:r>
            <a:endParaRPr lang="en-US" sz="2000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0999" y="3802857"/>
            <a:ext cx="7516813" cy="286232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Sherwood Anderson</a:t>
            </a:r>
          </a:p>
          <a:p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workman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/>
              <a:t>F</a:t>
            </a:r>
            <a:r>
              <a:rPr lang="en-US" sz="2000" b="1" u="sng" dirty="0" smtClean="0"/>
              <a:t>oil</a:t>
            </a:r>
            <a:r>
              <a:rPr lang="en-US" sz="2000" b="1" dirty="0" smtClean="0"/>
              <a:t>: the narrator</a:t>
            </a:r>
            <a:endParaRPr lang="en-US" sz="2000" b="1" dirty="0"/>
          </a:p>
          <a:p>
            <a:pPr marL="1146175" indent="-1146175"/>
            <a:r>
              <a:rPr lang="en-US" sz="2000" b="1" dirty="0"/>
              <a:t>     </a:t>
            </a:r>
            <a:r>
              <a:rPr lang="en-US" sz="2000" b="1" u="sng" dirty="0" smtClean="0"/>
              <a:t>Why?</a:t>
            </a:r>
            <a:r>
              <a:rPr lang="en-US" sz="2000" b="1" dirty="0" smtClean="0"/>
              <a:t>:  narrator’s more comfortable social position (as a reporter? Not clear what he does) is          contrasted to workman, whose life is precarious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and yet he is actively searching out knowledge to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better  understand his world and situation – it is 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practical and useful not vicarious entertainment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02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a </a:t>
            </a:r>
            <a:r>
              <a:rPr lang="en-US" sz="2800" b="1" u="sng" dirty="0" smtClean="0">
                <a:latin typeface="Trebuchet MS" pitchFamily="34" charset="0"/>
              </a:rPr>
              <a:t>foil</a:t>
            </a:r>
            <a:r>
              <a:rPr lang="en-US" sz="2800" b="1" dirty="0" smtClean="0">
                <a:latin typeface="Trebuchet MS" pitchFamily="34" charset="0"/>
              </a:rPr>
              <a:t>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6358" y="1447800"/>
            <a:ext cx="7516813" cy="255454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Shakespeare in Love</a:t>
            </a:r>
            <a:r>
              <a:rPr lang="en-US" sz="2000" b="1" dirty="0" smtClean="0"/>
              <a:t> directed by John Madden</a:t>
            </a:r>
            <a:endParaRPr lang="en-US" sz="2000" b="1" dirty="0"/>
          </a:p>
          <a:p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Will (Shakespeare)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Henslow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Though he is not a sidekick exactly – he starts as a bad guy then turns into a “good guy” but not as handsome and gentle hearted as Will. He plays a comic role that supports the main storyline and helps the lovers in the end.</a:t>
            </a:r>
            <a:endParaRPr lang="en-US" sz="2000" b="1" dirty="0"/>
          </a:p>
          <a:p>
            <a:r>
              <a:rPr lang="en-US" sz="2000" b="1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41491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a </a:t>
            </a:r>
            <a:r>
              <a:rPr lang="en-US" sz="2800" b="1" u="sng" dirty="0" smtClean="0">
                <a:latin typeface="Trebuchet MS" pitchFamily="34" charset="0"/>
              </a:rPr>
              <a:t>foil</a:t>
            </a:r>
            <a:r>
              <a:rPr lang="en-US" sz="2800" b="1" dirty="0" smtClean="0">
                <a:latin typeface="Trebuchet MS" pitchFamily="34" charset="0"/>
              </a:rPr>
              <a:t>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6358" y="1447800"/>
            <a:ext cx="7516813" cy="470898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Animal Farm </a:t>
            </a:r>
            <a:r>
              <a:rPr lang="en-US" sz="2000" b="1" dirty="0" smtClean="0"/>
              <a:t>by George Orwell </a:t>
            </a:r>
            <a:endParaRPr lang="en-US" sz="2000" b="1" dirty="0"/>
          </a:p>
          <a:p>
            <a:pPr marL="2227263" indent="-2227263"/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Boxer the horse (as a positive but tragic heroic figure)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Benjamin (the mule)   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Benjamin is contrasted with Boxer at beginning – mule (stubborn, pessimistic, tough, antisocial, solitary, but long living)  versus Boxer – strong, vibrant, sociable, likeable, but ultimately fragile and duped by Napoleon and the ideals of the rebellion. Benjamin survives and remembers everything – is never duped, but can not foment any type of resistance to Napoleon or the pigs because of his solitary nature (mules are also sterile and cannot reproduce – thus his resistance cannot even produce future rebels).</a:t>
            </a:r>
            <a:endParaRPr lang="en-US" sz="2000" b="1" dirty="0"/>
          </a:p>
          <a:p>
            <a:r>
              <a:rPr lang="en-US" sz="2000" b="1" dirty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17010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 </a:t>
            </a:r>
            <a:endParaRPr lang="en-US" dirty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01613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of a </a:t>
            </a:r>
            <a:r>
              <a:rPr lang="en-US" sz="2800" b="1" u="sng" dirty="0" smtClean="0">
                <a:latin typeface="Trebuchet MS" pitchFamily="34" charset="0"/>
              </a:rPr>
              <a:t>foil</a:t>
            </a:r>
            <a:r>
              <a:rPr lang="en-US" sz="2800" b="1" dirty="0" smtClean="0">
                <a:latin typeface="Trebuchet MS" pitchFamily="34" charset="0"/>
              </a:rPr>
              <a:t> character:</a:t>
            </a:r>
            <a:endParaRPr lang="en-US" sz="2800" b="1" dirty="0">
              <a:latin typeface="Trebuchet MS" pitchFamily="34" charset="0"/>
            </a:endParaRP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6358" y="1447800"/>
            <a:ext cx="7660842" cy="532453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Fables, Vol. 2 – Animal Farm </a:t>
            </a:r>
            <a:r>
              <a:rPr lang="en-US" sz="2000" b="1" dirty="0" smtClean="0"/>
              <a:t>by </a:t>
            </a:r>
            <a:r>
              <a:rPr lang="en-US" sz="2000" b="1" dirty="0"/>
              <a:t> Bill Willingham, Mark Buckingham, </a:t>
            </a:r>
            <a:r>
              <a:rPr lang="en-US" sz="2000" b="1" dirty="0" smtClean="0"/>
              <a:t>and Steve </a:t>
            </a:r>
            <a:r>
              <a:rPr lang="en-US" sz="2000" b="1" dirty="0" err="1"/>
              <a:t>Leialoha</a:t>
            </a:r>
            <a:endParaRPr lang="en-US" sz="2000" b="1" dirty="0"/>
          </a:p>
          <a:p>
            <a:pPr marL="2227263" indent="-2227263"/>
            <a:r>
              <a:rPr lang="en-US" sz="2000" b="1" dirty="0" smtClean="0"/>
              <a:t>     </a:t>
            </a:r>
            <a:r>
              <a:rPr lang="en-US" sz="2000" b="1" u="sng" dirty="0" smtClean="0"/>
              <a:t>Main character</a:t>
            </a:r>
            <a:r>
              <a:rPr lang="en-US" sz="2000" b="1" dirty="0" smtClean="0"/>
              <a:t>: Snow White</a:t>
            </a:r>
            <a:endParaRPr lang="en-US" sz="2000" b="1" dirty="0"/>
          </a:p>
          <a:p>
            <a:r>
              <a:rPr lang="en-US" sz="2000" b="1" dirty="0"/>
              <a:t>     </a:t>
            </a:r>
            <a:r>
              <a:rPr lang="en-US" sz="2000" b="1" u="sng" dirty="0" smtClean="0"/>
              <a:t>Foil</a:t>
            </a:r>
            <a:r>
              <a:rPr lang="en-US" sz="2000" b="1" dirty="0" smtClean="0"/>
              <a:t>: Rose Red   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Rose Red is contrasted </a:t>
            </a:r>
            <a:r>
              <a:rPr lang="en-US" sz="2000" b="1" dirty="0"/>
              <a:t>(</a:t>
            </a:r>
            <a:r>
              <a:rPr lang="en-US" sz="2000" b="1" dirty="0" smtClean="0"/>
              <a:t>as in the original fairy tale) with Snow White – she </a:t>
            </a:r>
            <a:r>
              <a:rPr lang="en-US" sz="2000" b="1" dirty="0"/>
              <a:t>is the younger </a:t>
            </a:r>
            <a:r>
              <a:rPr lang="en-US" sz="2000" b="1" dirty="0" smtClean="0"/>
              <a:t>sister: </a:t>
            </a:r>
            <a:r>
              <a:rPr lang="en-US" sz="2000" b="1" dirty="0"/>
              <a:t>tough</a:t>
            </a:r>
            <a:r>
              <a:rPr lang="en-US" sz="2000" b="1" dirty="0" smtClean="0"/>
              <a:t>, rebellious, irresponsible, selfish, red headed and hot tempered. Though she is strong, vibrant, sexy, and likeable. Their rivalry forms the plot of the story. </a:t>
            </a:r>
            <a:r>
              <a:rPr lang="en-US" sz="2000" b="1" dirty="0" smtClean="0"/>
              <a:t>Rose as a foil can also be seen as ironic – given that though her sister is the traditional “hero” and plays “by the book” Snow is rather stupid and inept – she doesn’t realize the </a:t>
            </a:r>
            <a:r>
              <a:rPr lang="en-US" sz="2000" b="1" dirty="0" smtClean="0"/>
              <a:t>animal </a:t>
            </a:r>
            <a:r>
              <a:rPr lang="en-US" sz="2000" b="1" dirty="0" smtClean="0"/>
              <a:t>are rebelling; she just barely kills </a:t>
            </a:r>
            <a:r>
              <a:rPr lang="en-US" sz="2000" b="1" dirty="0" err="1" smtClean="0"/>
              <a:t>Shere</a:t>
            </a:r>
            <a:r>
              <a:rPr lang="en-US" sz="2000" b="1" dirty="0" smtClean="0"/>
              <a:t> Khan; and in </a:t>
            </a:r>
            <a:r>
              <a:rPr lang="en-US" sz="2000" b="1" dirty="0" smtClean="0"/>
              <a:t>the end she </a:t>
            </a:r>
            <a:r>
              <a:rPr lang="en-US" sz="2000" b="1" dirty="0" smtClean="0"/>
              <a:t>is saved by Rose Red who is strong and heroic throughout.  This is addressed in final scene by Rose Red – how the </a:t>
            </a:r>
            <a:r>
              <a:rPr lang="en-US" sz="2000" b="1" dirty="0" err="1" smtClean="0"/>
              <a:t>Mundies</a:t>
            </a:r>
            <a:r>
              <a:rPr lang="en-US" sz="2000" b="1" dirty="0" smtClean="0"/>
              <a:t> love and need Snow.</a:t>
            </a:r>
            <a:endParaRPr lang="en-US" sz="2000" b="1" dirty="0" smtClean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943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 analysis:</a:t>
            </a:r>
            <a:endParaRPr lang="en-US" dirty="0"/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</a:t>
            </a:r>
            <a:r>
              <a:rPr lang="en-US" sz="2800" b="1" dirty="0">
                <a:latin typeface="Trebuchet MS" pitchFamily="34" charset="0"/>
              </a:rPr>
              <a:t>of:</a:t>
            </a: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400" y="1524000"/>
            <a:ext cx="25908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symbol?</a:t>
            </a:r>
          </a:p>
          <a:p>
            <a:pPr eaLnBrk="1" hangingPunct="1">
              <a:defRPr/>
            </a:pP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sz="2000" b="1" u="sng" dirty="0" smtClean="0">
                <a:solidFill>
                  <a:schemeClr val="accent1">
                    <a:lumMod val="50000"/>
                  </a:schemeClr>
                </a:solidFill>
              </a:rPr>
              <a:t>singular image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that stands for something else related to the theme of the story</a:t>
            </a:r>
          </a:p>
          <a:p>
            <a:pPr eaLnBrk="1" hangingPunct="1">
              <a:defRPr/>
            </a:pP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Explain why it is important to the theme of the work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90800" y="838200"/>
            <a:ext cx="5486400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by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/>
              <a:t>– </a:t>
            </a:r>
            <a:r>
              <a:rPr lang="en-US" sz="2000" b="1" dirty="0" smtClean="0"/>
              <a:t>wretched child = outcasts, scapegoats, or social evil</a:t>
            </a:r>
            <a:endParaRPr lang="en-US" sz="2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590800" y="2263914"/>
            <a:ext cx="5468938" cy="1323439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“Shakespeare in Love” by John Madden</a:t>
            </a:r>
          </a:p>
          <a:p>
            <a:r>
              <a:rPr lang="en-US" sz="2000" b="1" dirty="0"/>
              <a:t>– </a:t>
            </a:r>
            <a:r>
              <a:rPr lang="en-US" sz="2000" b="1" dirty="0" smtClean="0"/>
              <a:t>dog in the play = the low standards for plays that were promoted to bring in a larger audience and more $</a:t>
            </a:r>
            <a:endParaRPr lang="en-US" sz="2000" b="1" i="1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590800" y="3733800"/>
            <a:ext cx="5468938" cy="7078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by Sherwood Anderson</a:t>
            </a:r>
          </a:p>
          <a:p>
            <a:r>
              <a:rPr lang="en-US" sz="2000" b="1" dirty="0"/>
              <a:t>– </a:t>
            </a:r>
            <a:r>
              <a:rPr lang="en-US" sz="2000" b="1" dirty="0" smtClean="0"/>
              <a:t>Civil War </a:t>
            </a:r>
            <a:r>
              <a:rPr lang="en-US" sz="2000" b="1" dirty="0"/>
              <a:t> </a:t>
            </a:r>
            <a:r>
              <a:rPr lang="en-US" sz="2000" b="1" dirty="0" smtClean="0"/>
              <a:t>= struggle for worker’s rights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590800" y="4648200"/>
            <a:ext cx="5468938" cy="707886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Animal Farm </a:t>
            </a:r>
            <a:r>
              <a:rPr lang="en-US" sz="2000" b="1" dirty="0" smtClean="0"/>
              <a:t>by George Orwell</a:t>
            </a:r>
            <a:endParaRPr lang="en-US" sz="2000" b="1" dirty="0"/>
          </a:p>
          <a:p>
            <a:r>
              <a:rPr lang="en-US" sz="2000" b="1" dirty="0" smtClean="0"/>
              <a:t>- Windmill  =  technological progress 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28600" y="5437257"/>
            <a:ext cx="8001000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Fables, v.2 – </a:t>
            </a:r>
            <a:r>
              <a:rPr lang="en-US" sz="2000" b="1" i="1" dirty="0"/>
              <a:t>Animal Farm </a:t>
            </a:r>
            <a:r>
              <a:rPr lang="en-US" sz="2000" b="1" dirty="0"/>
              <a:t>Bill Willingham, Mark Buckingham, Steve </a:t>
            </a:r>
            <a:r>
              <a:rPr lang="en-US" sz="2000" b="1" dirty="0" err="1"/>
              <a:t>Leialoha</a:t>
            </a:r>
            <a:endParaRPr lang="en-US" sz="2000" b="1" dirty="0"/>
          </a:p>
          <a:p>
            <a:r>
              <a:rPr lang="en-US" sz="2000" b="1" dirty="0"/>
              <a:t> - Colin the Pig’s head on a pole </a:t>
            </a:r>
            <a:r>
              <a:rPr lang="en-US" sz="2000" b="1" dirty="0" smtClean="0"/>
              <a:t>/ -Modified arms = technological ability and commitment to rebel against the Adversary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1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Literary analysis:</a:t>
            </a:r>
            <a:endParaRPr lang="en-US" dirty="0"/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6120" y="838200"/>
            <a:ext cx="222884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rebuchet MS" pitchFamily="34" charset="0"/>
              </a:rPr>
              <a:t>Example </a:t>
            </a:r>
            <a:r>
              <a:rPr lang="en-US" sz="2800" b="1" dirty="0">
                <a:latin typeface="Trebuchet MS" pitchFamily="34" charset="0"/>
              </a:rPr>
              <a:t>of:</a:t>
            </a:r>
          </a:p>
          <a:p>
            <a:pPr eaLnBrk="1" hangingPunct="1"/>
            <a:endParaRPr lang="en-US" sz="2800" dirty="0">
              <a:latin typeface="Trebuchet MS" pitchFamily="34" charset="0"/>
            </a:endParaRPr>
          </a:p>
          <a:p>
            <a:pPr eaLnBrk="1" hangingPunct="1"/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" y="1620192"/>
            <a:ext cx="1124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rony?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3785" y="2324653"/>
            <a:ext cx="211601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when the </a:t>
            </a:r>
            <a:r>
              <a:rPr lang="en-US" sz="2400" b="1" dirty="0">
                <a:solidFill>
                  <a:srgbClr val="0070C0"/>
                </a:solidFill>
              </a:rPr>
              <a:t>o</a:t>
            </a:r>
            <a:r>
              <a:rPr lang="en-US" sz="2400" b="1" dirty="0" smtClean="0">
                <a:solidFill>
                  <a:srgbClr val="0070C0"/>
                </a:solidFill>
              </a:rPr>
              <a:t>pposite is meant to what is said or happens</a:t>
            </a:r>
          </a:p>
          <a:p>
            <a:pPr eaLnBrk="1" hangingPunct="1"/>
            <a:endParaRPr lang="en-US" sz="2400" b="1" dirty="0" smtClean="0"/>
          </a:p>
          <a:p>
            <a:pPr eaLnBrk="1" hangingPunct="1"/>
            <a:r>
              <a:rPr lang="en-US" sz="2400" b="1" dirty="0" smtClean="0"/>
              <a:t>Types: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Verbal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Situational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Dramatic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209800" y="4245114"/>
            <a:ext cx="5867400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Animal Farm</a:t>
            </a:r>
            <a:r>
              <a:rPr lang="en-US" sz="2000" b="1" dirty="0" smtClean="0"/>
              <a:t> George Orwell</a:t>
            </a:r>
            <a:endParaRPr lang="en-US" sz="2000" b="1" dirty="0"/>
          </a:p>
          <a:p>
            <a:r>
              <a:rPr lang="en-US" sz="2000" b="1" dirty="0" smtClean="0"/>
              <a:t>–situational: Napoleon is more oppressive than farmer Jones  </a:t>
            </a:r>
            <a:endParaRPr lang="en-US" sz="2000" b="1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09800" y="5437257"/>
            <a:ext cx="5867400" cy="13234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Fables, v.2 – </a:t>
            </a:r>
            <a:r>
              <a:rPr lang="en-US" sz="2000" b="1" i="1" dirty="0"/>
              <a:t>Animal Farm </a:t>
            </a:r>
            <a:r>
              <a:rPr lang="en-US" sz="2000" b="1" dirty="0"/>
              <a:t>Bill Willingham, Mark Buckingham, Steve </a:t>
            </a:r>
            <a:r>
              <a:rPr lang="en-US" sz="2000" b="1" dirty="0" err="1"/>
              <a:t>Leialoha</a:t>
            </a:r>
            <a:endParaRPr lang="en-US" sz="2000" b="1" dirty="0"/>
          </a:p>
          <a:p>
            <a:r>
              <a:rPr lang="en-US" sz="2000" b="1" dirty="0" smtClean="0"/>
              <a:t>-situational: Red Rose is the true hero – Snow has to be rescued</a:t>
            </a:r>
            <a:r>
              <a:rPr lang="en-US" sz="2000" b="1" dirty="0"/>
              <a:t> </a:t>
            </a:r>
            <a:r>
              <a:rPr lang="en-US" sz="2000" b="1" dirty="0" smtClean="0"/>
              <a:t>by her  </a:t>
            </a:r>
            <a:endParaRPr lang="en-US" sz="2000" b="1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209800" y="762000"/>
            <a:ext cx="5867400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/>
              <a:t>“I Want to Work” </a:t>
            </a:r>
            <a:r>
              <a:rPr lang="en-US" sz="2000" b="1" dirty="0" smtClean="0"/>
              <a:t>Sherwood </a:t>
            </a:r>
            <a:r>
              <a:rPr lang="en-US" sz="2000" b="1" dirty="0"/>
              <a:t>Anderson</a:t>
            </a:r>
          </a:p>
          <a:p>
            <a:r>
              <a:rPr lang="en-US" sz="2000" b="1" dirty="0" smtClean="0"/>
              <a:t>–situational: workman has pride in the technology that puts him out of work</a:t>
            </a:r>
            <a:endParaRPr lang="en-US" sz="20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09800" y="1905000"/>
            <a:ext cx="5867400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</a:t>
            </a:r>
            <a:r>
              <a:rPr lang="en-US" sz="2000" b="1" dirty="0" err="1" smtClean="0"/>
              <a:t>LeGuin</a:t>
            </a:r>
            <a:endParaRPr lang="en-US" sz="2000" b="1" dirty="0"/>
          </a:p>
          <a:p>
            <a:r>
              <a:rPr lang="en-US" sz="2000" b="1" dirty="0" smtClean="0"/>
              <a:t>–situational: joy depends on misery</a:t>
            </a:r>
            <a:endParaRPr lang="en-US" sz="2000" b="1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209800" y="3048000"/>
            <a:ext cx="5867400" cy="10156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000" b="1" i="1" dirty="0" smtClean="0"/>
              <a:t>Shakespeare in Love</a:t>
            </a:r>
            <a:r>
              <a:rPr lang="en-US" sz="2000" b="1" dirty="0" smtClean="0"/>
              <a:t> John Madden [dir.]</a:t>
            </a:r>
            <a:endParaRPr lang="en-US" sz="2000" b="1" dirty="0"/>
          </a:p>
          <a:p>
            <a:r>
              <a:rPr lang="en-US" sz="2000" b="1" dirty="0" smtClean="0"/>
              <a:t>–dramatic: Marlowe is more famous than Shakespeare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76200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Thursday December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r>
              <a:rPr lang="en-US" dirty="0" smtClean="0"/>
              <a:t>10:30 - 9:00am</a:t>
            </a:r>
            <a:br>
              <a:rPr lang="en-US" dirty="0" smtClean="0"/>
            </a:br>
            <a:r>
              <a:rPr lang="en-US" dirty="0" smtClean="0"/>
              <a:t>CUB 404</a:t>
            </a:r>
            <a:br>
              <a:rPr lang="en-US" dirty="0" smtClean="0"/>
            </a:br>
            <a:r>
              <a:rPr lang="en-US" dirty="0" smtClean="0"/>
              <a:t>all make up work is due on this date!!!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6255488" cy="743507"/>
          </a:xfrm>
        </p:spPr>
        <p:txBody>
          <a:bodyPr/>
          <a:lstStyle/>
          <a:p>
            <a:r>
              <a:rPr lang="en-US" sz="4000" dirty="0" smtClean="0"/>
              <a:t>ENG 201 FINAL EXAM: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171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emergent fiction Stories –Projects 3 </a:t>
            </a:r>
            <a:endParaRPr 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4488" y="1981200"/>
            <a:ext cx="1262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Genre?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4488" y="2461647"/>
            <a:ext cx="2590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-type</a:t>
            </a:r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-definition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-title and author - summary</a:t>
            </a:r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endParaRPr lang="en-US" sz="2400" b="1" dirty="0" smtClean="0">
              <a:solidFill>
                <a:srgbClr val="0070C0"/>
              </a:solidFill>
            </a:endParaRPr>
          </a:p>
          <a:p>
            <a:pPr eaLnBrk="1" hangingPunct="1"/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43200" y="2286000"/>
            <a:ext cx="5240337" cy="7078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--Definition / Example of a Fan Fiction story</a:t>
            </a:r>
            <a:endParaRPr lang="en-US" sz="20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43200" y="3692523"/>
            <a:ext cx="5240337" cy="7078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--Definition / Example of Crossover fiction story</a:t>
            </a:r>
            <a:endParaRPr lang="en-US" sz="2000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1076" y="4476750"/>
            <a:ext cx="5240338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411069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 what is emergent fiction and give a definition of a type and an example of a story:</a:t>
            </a:r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743200" y="3159123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--Definition / Example of a Manga story</a:t>
            </a:r>
            <a:endParaRPr lang="en-US" sz="2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721076" y="5010150"/>
            <a:ext cx="5240337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--Other types?????</a:t>
            </a:r>
            <a:endParaRPr lang="en-US" sz="2000" b="1" dirty="0"/>
          </a:p>
        </p:txBody>
      </p:sp>
      <p:sp>
        <p:nvSpPr>
          <p:cNvPr id="15" name="Rectangle 14"/>
          <p:cNvSpPr/>
          <p:nvPr/>
        </p:nvSpPr>
        <p:spPr>
          <a:xfrm>
            <a:off x="2766472" y="4507468"/>
            <a:ext cx="5275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--Definition/ Example </a:t>
            </a:r>
            <a:r>
              <a:rPr lang="en-US" b="1" dirty="0"/>
              <a:t>of </a:t>
            </a:r>
            <a:r>
              <a:rPr lang="en-US" b="1" dirty="0" smtClean="0"/>
              <a:t>Hypertext fiction </a:t>
            </a:r>
            <a:r>
              <a:rPr lang="en-US" b="1" dirty="0"/>
              <a:t>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242048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Personal response</a:t>
            </a:r>
            <a:endParaRPr lang="en-US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304800" y="838200"/>
            <a:ext cx="7696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 dirty="0">
                <a:latin typeface="Trebuchet MS" pitchFamily="34" charset="0"/>
              </a:rPr>
              <a:t>Which genre and story did you like the most?  Why</a:t>
            </a:r>
            <a:r>
              <a:rPr lang="en-US" sz="2800" b="1" dirty="0" smtClean="0">
                <a:latin typeface="Trebuchet MS" pitchFamily="34" charset="0"/>
              </a:rPr>
              <a:t>? Provide 3 specific aspects.</a:t>
            </a:r>
            <a:endParaRPr lang="en-US" sz="2800" b="1" dirty="0">
              <a:latin typeface="Trebuchet MS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9600" y="1828800"/>
            <a:ext cx="6248400" cy="70788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 smtClean="0"/>
              <a:t>“The Ones Who Walk Away from </a:t>
            </a:r>
            <a:r>
              <a:rPr lang="en-US" sz="2000" b="1" dirty="0" err="1" smtClean="0"/>
              <a:t>Omelas</a:t>
            </a:r>
            <a:r>
              <a:rPr lang="en-US" sz="2000" b="1" dirty="0" smtClean="0"/>
              <a:t>” Ursula Le </a:t>
            </a:r>
            <a:r>
              <a:rPr lang="en-US" sz="2000" b="1" dirty="0" err="1" smtClean="0"/>
              <a:t>Guin</a:t>
            </a:r>
            <a:r>
              <a:rPr lang="en-US" sz="2000" b="1" dirty="0"/>
              <a:t> </a:t>
            </a:r>
            <a:r>
              <a:rPr lang="en-US" sz="2000" b="1" dirty="0" smtClean="0"/>
              <a:t>  Science </a:t>
            </a:r>
            <a:r>
              <a:rPr lang="en-US" sz="2000" b="1" dirty="0"/>
              <a:t>fiction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22300" y="2667000"/>
            <a:ext cx="62357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/>
              <a:t>“Shakespeare in Love” John Madden (Dir.)</a:t>
            </a:r>
          </a:p>
          <a:p>
            <a:r>
              <a:rPr lang="en-US" sz="2000" b="1"/>
              <a:t>Historical fiction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3505200"/>
            <a:ext cx="62357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dirty="0"/>
              <a:t>“I Want to Work” Sherwood Anderson</a:t>
            </a:r>
          </a:p>
          <a:p>
            <a:r>
              <a:rPr lang="en-US" sz="2000" b="1" dirty="0"/>
              <a:t>Social realism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6305490"/>
            <a:ext cx="6235700" cy="40011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i="1" dirty="0" smtClean="0"/>
              <a:t>Emergent Fiction story – (wiki projects story)</a:t>
            </a:r>
            <a:endParaRPr lang="en-US" sz="2000" b="1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09600" y="4321175"/>
            <a:ext cx="6248400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i="1" dirty="0" smtClean="0"/>
              <a:t>Animal Farm </a:t>
            </a:r>
            <a:r>
              <a:rPr lang="en-US" sz="2000" b="1" dirty="0" smtClean="0"/>
              <a:t>George Orwell </a:t>
            </a:r>
            <a:endParaRPr lang="en-US" sz="2000" b="1" dirty="0"/>
          </a:p>
          <a:p>
            <a:r>
              <a:rPr lang="en-US" sz="2000" b="1" dirty="0" smtClean="0"/>
              <a:t>Novel – Modern fable </a:t>
            </a:r>
            <a:endParaRPr lang="en-US" sz="2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09600" y="5159375"/>
            <a:ext cx="6248400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2000" b="1" i="1" dirty="0" smtClean="0"/>
              <a:t>Fables, v.2 – Animal Farm</a:t>
            </a:r>
            <a:r>
              <a:rPr lang="en-US" sz="2000" b="1" dirty="0" smtClean="0"/>
              <a:t>  Bill </a:t>
            </a:r>
            <a:r>
              <a:rPr lang="en-US" sz="2000" b="1" dirty="0"/>
              <a:t>Willingham, Mark Buckingham, Steve </a:t>
            </a:r>
            <a:r>
              <a:rPr lang="en-US" sz="2000" b="1" dirty="0" err="1"/>
              <a:t>Leialoha</a:t>
            </a:r>
            <a:endParaRPr lang="en-US" sz="2000" b="1" dirty="0"/>
          </a:p>
          <a:p>
            <a:r>
              <a:rPr lang="en-US" sz="2000" b="1" dirty="0" smtClean="0"/>
              <a:t>Graphic fiction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  <p:bldP spid="9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Section:</a:t>
            </a:r>
            <a:br>
              <a:rPr lang="en-US" dirty="0" smtClean="0"/>
            </a:br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42652" y="42672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Identify the author and title of the work quoted, and genre.  </a:t>
            </a:r>
          </a:p>
          <a:p>
            <a:endParaRPr lang="en-US" sz="2400" dirty="0" smtClean="0"/>
          </a:p>
          <a:p>
            <a:r>
              <a:rPr lang="en-US" sz="2400" dirty="0" smtClean="0"/>
              <a:t>Examples follow.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79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2903538"/>
            <a:ext cx="996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29000" y="2914650"/>
            <a:ext cx="472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“I Want to Work”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3284538"/>
            <a:ext cx="1379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05213" y="3284538"/>
            <a:ext cx="3179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Sherwood Anderson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3733800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48075" y="3733800"/>
            <a:ext cx="2254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Social realism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4267200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05200" y="4267200"/>
            <a:ext cx="2114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Rising action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" y="4724400"/>
            <a:ext cx="1603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Purpose?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95600" y="4724400"/>
            <a:ext cx="5257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to valorize unemployed working men; expose the ignorance of people in power</a:t>
            </a:r>
          </a:p>
        </p:txBody>
      </p:sp>
      <p:sp>
        <p:nvSpPr>
          <p:cNvPr id="8204" name="TextBox 1"/>
          <p:cNvSpPr txBox="1">
            <a:spLocks noChangeArrowheads="1"/>
          </p:cNvSpPr>
          <p:nvPr/>
        </p:nvSpPr>
        <p:spPr bwMode="auto">
          <a:xfrm>
            <a:off x="304800" y="95250"/>
            <a:ext cx="77517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We sat in two chairs by a window that looked down on the factories while we drank our beer and talked. An old feeling, so common in American men, concerned with modern industry – was pride in the very thing that has apparently thrown his life out of gear.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85813" y="2903538"/>
            <a:ext cx="996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971800" y="2743200"/>
            <a:ext cx="472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F</a:t>
            </a:r>
            <a:r>
              <a:rPr lang="en-US" sz="2400" b="1" dirty="0" smtClean="0"/>
              <a:t>ables Vol. 2 – Animal Farm</a:t>
            </a:r>
            <a:endParaRPr lang="en-US" sz="2400" b="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3284538"/>
            <a:ext cx="1379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95613" y="3113088"/>
            <a:ext cx="44481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Bill Willingham, Mark Buckingham, Steve </a:t>
            </a:r>
            <a:r>
              <a:rPr lang="en-US" sz="2400" b="1" dirty="0" err="1" smtClean="0"/>
              <a:t>Leialoha</a:t>
            </a:r>
            <a:endParaRPr lang="en-US" sz="2400" b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8200" y="4133850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71800" y="3962400"/>
            <a:ext cx="23535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Graphic fiction</a:t>
            </a:r>
            <a:endParaRPr lang="en-US" sz="2400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" y="4667250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95600" y="4495800"/>
            <a:ext cx="4370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Climax (beginning of climax)</a:t>
            </a:r>
            <a:endParaRPr lang="en-US" sz="24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5800" y="5124450"/>
            <a:ext cx="17059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Outcome?</a:t>
            </a:r>
            <a:endParaRPr lang="en-US" sz="2400" b="1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19400" y="5124271"/>
            <a:ext cx="5257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Revolution is stopped and pigs / leaders are </a:t>
            </a:r>
            <a:r>
              <a:rPr lang="en-US" sz="2400" b="1" dirty="0" smtClean="0"/>
              <a:t>executed/ but real leader – Goldilocks gets away</a:t>
            </a:r>
            <a:endParaRPr lang="en-US" sz="2400" b="1" dirty="0"/>
          </a:p>
        </p:txBody>
      </p:sp>
      <p:sp>
        <p:nvSpPr>
          <p:cNvPr id="8204" name="TextBox 1"/>
          <p:cNvSpPr txBox="1">
            <a:spLocks noChangeArrowheads="1"/>
          </p:cNvSpPr>
          <p:nvPr/>
        </p:nvSpPr>
        <p:spPr bwMode="auto">
          <a:xfrm>
            <a:off x="304800" y="95250"/>
            <a:ext cx="775176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/>
              <a:t>“Friends- --  The time has come at last! </a:t>
            </a:r>
            <a:r>
              <a:rPr lang="en-US" sz="2800" dirty="0"/>
              <a:t>S</a:t>
            </a:r>
            <a:r>
              <a:rPr lang="en-US" sz="2800" dirty="0" smtClean="0"/>
              <a:t>oon – as soon as we can arrange transportation – we’ll be moving in on the New York City </a:t>
            </a:r>
            <a:r>
              <a:rPr lang="en-US" sz="2800" dirty="0" err="1"/>
              <a:t>F</a:t>
            </a:r>
            <a:r>
              <a:rPr lang="en-US" sz="2800" dirty="0" err="1" smtClean="0"/>
              <a:t>abletown</a:t>
            </a:r>
            <a:r>
              <a:rPr lang="en-US" sz="2800" dirty="0" smtClean="0"/>
              <a:t>.  Once we control that we’ll begin open training for the invasion of and liberation of our homelands!”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22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40589" y="2288441"/>
            <a:ext cx="112781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0238" y="2281535"/>
            <a:ext cx="65579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“The Ones Who Walk Away from </a:t>
            </a:r>
            <a:r>
              <a:rPr lang="en-US" sz="2400" b="1" dirty="0" err="1" smtClean="0"/>
              <a:t>Omelas</a:t>
            </a:r>
            <a:r>
              <a:rPr lang="en-US" sz="2400" b="1" dirty="0" smtClean="0"/>
              <a:t>”</a:t>
            </a:r>
            <a:endParaRPr lang="en-US" sz="2400" b="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700" y="2750403"/>
            <a:ext cx="1379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71800" y="2678965"/>
            <a:ext cx="2371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Ursula Le </a:t>
            </a:r>
            <a:r>
              <a:rPr lang="en-US" sz="2400" b="1" dirty="0" err="1" smtClean="0"/>
              <a:t>Guin</a:t>
            </a:r>
            <a:endParaRPr lang="en-US" sz="2400" b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0700" y="3131403"/>
            <a:ext cx="1262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136165"/>
            <a:ext cx="2439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Science Fiction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900" y="3669565"/>
            <a:ext cx="199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7525" y="3669565"/>
            <a:ext cx="2659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Rising action ?? </a:t>
            </a:r>
            <a:endParaRPr lang="en-US" sz="24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2288" y="4188678"/>
            <a:ext cx="243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Type of SciFi?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136900" y="4198203"/>
            <a:ext cx="5321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Dystopian fiction  / philosophical or parable tale</a:t>
            </a:r>
            <a:endParaRPr lang="en-US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3400" y="5077758"/>
            <a:ext cx="2438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Elements of </a:t>
            </a:r>
            <a:r>
              <a:rPr lang="en-US" sz="2400" b="1" dirty="0" err="1"/>
              <a:t>SciFi</a:t>
            </a:r>
            <a:r>
              <a:rPr lang="en-US" sz="2400" b="1" dirty="0"/>
              <a:t>?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743200" y="4919008"/>
            <a:ext cx="53213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Setting in fantastic place and time, social system different than our own /  illustrates relation between utopia &amp; dystopia / issue of freedom and happiness</a:t>
            </a:r>
            <a:endParaRPr lang="en-US" sz="2400" b="1" dirty="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57200" y="317718"/>
            <a:ext cx="74676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They all know it is there, all the people </a:t>
            </a:r>
            <a:r>
              <a:rPr lang="en-US" sz="2800" dirty="0" smtClean="0"/>
              <a:t>…. </a:t>
            </a:r>
            <a:r>
              <a:rPr lang="en-US" sz="2800" dirty="0"/>
              <a:t>Some of them have come to see it, others are content merely to know it is there. They all know that it has to be there.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4350" y="3032125"/>
            <a:ext cx="996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32100" y="29718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“Shakespeare  in Love”</a:t>
            </a: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228600" y="76200"/>
            <a:ext cx="7467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800" u="sng" dirty="0" smtClean="0"/>
              <a:t>Will</a:t>
            </a:r>
            <a:r>
              <a:rPr lang="en-US" sz="2800" dirty="0" smtClean="0"/>
              <a:t>: Good title. </a:t>
            </a:r>
          </a:p>
          <a:p>
            <a:pPr eaLnBrk="1" hangingPunct="1">
              <a:defRPr/>
            </a:pPr>
            <a:r>
              <a:rPr lang="en-US" sz="2800" u="sng" dirty="0" smtClean="0"/>
              <a:t>Christopher Marlowe</a:t>
            </a:r>
            <a:r>
              <a:rPr lang="en-US" sz="2800" dirty="0" smtClean="0"/>
              <a:t>: Yours? </a:t>
            </a:r>
            <a:br>
              <a:rPr lang="en-US" sz="2800" dirty="0" smtClean="0"/>
            </a:br>
            <a:r>
              <a:rPr lang="en-US" sz="2800" u="sng" dirty="0" smtClean="0"/>
              <a:t>Will:</a:t>
            </a:r>
            <a:r>
              <a:rPr lang="en-US" sz="2800" dirty="0" smtClean="0"/>
              <a:t> "Romeo and Ethel the Pirate's Daughter". - Oh, yes, I know, I know. </a:t>
            </a:r>
            <a:br>
              <a:rPr lang="en-US" sz="2800" dirty="0" smtClean="0"/>
            </a:br>
            <a:r>
              <a:rPr lang="en-US" sz="2800" u="sng" dirty="0" smtClean="0"/>
              <a:t>Christopher Marlowe</a:t>
            </a:r>
            <a:r>
              <a:rPr lang="en-US" sz="2800" dirty="0" smtClean="0"/>
              <a:t>: What is the story? </a:t>
            </a:r>
            <a:br>
              <a:rPr lang="en-US" sz="2800" dirty="0" smtClean="0"/>
            </a:br>
            <a:r>
              <a:rPr lang="en-US" sz="2800" u="sng" dirty="0" smtClean="0"/>
              <a:t>Will:</a:t>
            </a:r>
            <a:r>
              <a:rPr lang="en-US" sz="2800" dirty="0" smtClean="0"/>
              <a:t> Well, there's this pirate. - In truth I have not written a word.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700" y="3489325"/>
            <a:ext cx="137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71800" y="3417888"/>
            <a:ext cx="3636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John Madden (Director)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0700" y="3870325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875088"/>
            <a:ext cx="2679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Historical Fiction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900" y="4408488"/>
            <a:ext cx="199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7525" y="4408488"/>
            <a:ext cx="1755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Exposition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600" y="48006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Type of </a:t>
            </a:r>
            <a:r>
              <a:rPr lang="en-US" sz="2400" b="1" dirty="0" err="1"/>
              <a:t>HisFic</a:t>
            </a:r>
            <a:r>
              <a:rPr lang="en-US" sz="2400" b="1" dirty="0"/>
              <a:t>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48000" y="48768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figures, fictional events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3400" y="52578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Setting?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895600" y="53340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1590s Elizabethan England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8600" y="5715000"/>
            <a:ext cx="2438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Historical facts?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438400" y="5715000"/>
            <a:ext cx="6172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William Shakespeare and his plays, rivalry of theaters, play writer Christopher Marlowe’s death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4350" y="3032125"/>
            <a:ext cx="996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/>
              <a:t>Title?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32100" y="2971800"/>
            <a:ext cx="532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i="1" dirty="0" smtClean="0"/>
              <a:t>Animal Farm</a:t>
            </a:r>
            <a:endParaRPr lang="en-US" sz="2400" b="1" i="1" dirty="0"/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228600" y="76200"/>
            <a:ext cx="79883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/>
              <a:t>It was about this time that the pigs suddenly moved into the farmhouse </a:t>
            </a:r>
            <a:r>
              <a:rPr lang="en-US" sz="2400" dirty="0" smtClean="0"/>
              <a:t>and took </a:t>
            </a:r>
            <a:r>
              <a:rPr lang="en-US" sz="2400" dirty="0"/>
              <a:t>up their residence there. Again the animals seemed to remember that </a:t>
            </a:r>
            <a:r>
              <a:rPr lang="en-US" sz="2400" dirty="0" smtClean="0"/>
              <a:t>a resolution </a:t>
            </a:r>
            <a:r>
              <a:rPr lang="en-US" sz="2400" dirty="0"/>
              <a:t>against this had been passed in the early days, and again Squealer </a:t>
            </a:r>
            <a:r>
              <a:rPr lang="en-US" sz="2400" dirty="0" smtClean="0"/>
              <a:t>was able </a:t>
            </a:r>
            <a:r>
              <a:rPr lang="en-US" sz="2400" dirty="0"/>
              <a:t>to convince them that this was not the case. It was absolutely </a:t>
            </a:r>
            <a:r>
              <a:rPr lang="en-US" sz="2400" dirty="0" smtClean="0"/>
              <a:t>necessary, he </a:t>
            </a:r>
            <a:r>
              <a:rPr lang="en-US" sz="2400" dirty="0"/>
              <a:t>said, that the pigs, who were the brains of the farm, should have a quiet</a:t>
            </a:r>
          </a:p>
          <a:p>
            <a:pPr eaLnBrk="1" hangingPunct="1">
              <a:defRPr/>
            </a:pPr>
            <a:r>
              <a:rPr lang="en-US" sz="2400" dirty="0"/>
              <a:t>place to work in.</a:t>
            </a:r>
            <a:endParaRPr lang="en-US" sz="2400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0700" y="3489325"/>
            <a:ext cx="137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Author?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71800" y="3417888"/>
            <a:ext cx="22862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George Orwell</a:t>
            </a:r>
            <a:endParaRPr lang="en-US" sz="2400" b="1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0700" y="3870325"/>
            <a:ext cx="1262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Genre?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0" y="3875088"/>
            <a:ext cx="32960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Novel – modern fable</a:t>
            </a:r>
            <a:endParaRPr lang="en-US" sz="2400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900" y="4408488"/>
            <a:ext cx="199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/>
              <a:t>Part of plot?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57525" y="4408488"/>
            <a:ext cx="2154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Rising Action</a:t>
            </a:r>
            <a:endParaRPr lang="en-US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82254" y="49308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Allegory?</a:t>
            </a:r>
            <a:endParaRPr lang="en-US" sz="2400" b="1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077190" y="4930800"/>
            <a:ext cx="53213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 dirty="0" smtClean="0"/>
              <a:t>Politicians living on public money with a life much more luxurious than average person.</a:t>
            </a:r>
          </a:p>
          <a:p>
            <a:pPr eaLnBrk="1" hangingPunct="1"/>
            <a:r>
              <a:rPr lang="en-US" sz="2400" b="1" dirty="0" smtClean="0"/>
              <a:t>&gt;&gt;??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289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21837"/>
            <a:ext cx="6484088" cy="1597763"/>
          </a:xfrm>
        </p:spPr>
        <p:txBody>
          <a:bodyPr>
            <a:normAutofit/>
          </a:bodyPr>
          <a:lstStyle/>
          <a:p>
            <a:r>
              <a:rPr lang="en-US" dirty="0" smtClean="0"/>
              <a:t>Genres, subgenres, and literary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3364</TotalTime>
  <Words>1808</Words>
  <Application>Microsoft Office PowerPoint</Application>
  <PresentationFormat>On-screen Show (4:3)</PresentationFormat>
  <Paragraphs>242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FINAL EXAM review r.7-r.11</vt:lpstr>
      <vt:lpstr>Thursday December 12th  10:30 - 9:00am CUB 404 all make up work is due on this date!!! </vt:lpstr>
      <vt:lpstr>Section: identification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Genres, subgenres, and literary elements</vt:lpstr>
      <vt:lpstr>PowerPoint Presentation</vt:lpstr>
      <vt:lpstr>Literary elements - definitions</vt:lpstr>
      <vt:lpstr>Literary elements - definitions</vt:lpstr>
      <vt:lpstr>Literary analysis  and  response</vt:lpstr>
      <vt:lpstr>literary  analysis: </vt:lpstr>
      <vt:lpstr>literary  analysis: </vt:lpstr>
      <vt:lpstr>literary  analysis: </vt:lpstr>
      <vt:lpstr>literary  analysis: </vt:lpstr>
      <vt:lpstr>literary  analysis:</vt:lpstr>
      <vt:lpstr>Literary analysis:</vt:lpstr>
      <vt:lpstr>emergent fiction Stories –Projects 3 </vt:lpstr>
      <vt:lpstr>Personal response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 &amp; devices</dc:title>
  <dc:creator>Petra</dc:creator>
  <cp:lastModifiedBy>Sally's</cp:lastModifiedBy>
  <cp:revision>146</cp:revision>
  <dcterms:created xsi:type="dcterms:W3CDTF">2011-03-10T02:04:45Z</dcterms:created>
  <dcterms:modified xsi:type="dcterms:W3CDTF">2013-11-30T14:28:47Z</dcterms:modified>
</cp:coreProperties>
</file>